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1" r:id="rId2"/>
    <p:sldMasterId id="2147483687" r:id="rId3"/>
  </p:sldMasterIdLst>
  <p:notesMasterIdLst>
    <p:notesMasterId r:id="rId13"/>
  </p:notesMasterIdLst>
  <p:handoutMasterIdLst>
    <p:handoutMasterId r:id="rId14"/>
  </p:handoutMasterIdLst>
  <p:sldIdLst>
    <p:sldId id="340" r:id="rId4"/>
    <p:sldId id="312" r:id="rId5"/>
    <p:sldId id="337" r:id="rId6"/>
    <p:sldId id="338" r:id="rId7"/>
    <p:sldId id="336" r:id="rId8"/>
    <p:sldId id="315" r:id="rId9"/>
    <p:sldId id="316" r:id="rId10"/>
    <p:sldId id="339" r:id="rId11"/>
    <p:sldId id="341" r:id="rId12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6600"/>
    <a:srgbClr val="99FFCC"/>
    <a:srgbClr val="FFCC99"/>
    <a:srgbClr val="66FF33"/>
    <a:srgbClr val="FFFF99"/>
    <a:srgbClr val="FFFF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7213" autoAdjust="0"/>
    <p:restoredTop sz="94671" autoAdjust="0"/>
  </p:normalViewPr>
  <p:slideViewPr>
    <p:cSldViewPr>
      <p:cViewPr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fld id="{DC56C5E9-D90F-449A-B085-438F599C4B6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6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C16EE591-EF87-4639-831B-AC14ADC16F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33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E4899-843E-4D43-9A71-EF493C15CB1A}" type="datetime1">
              <a:rPr lang="en-US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E9762-ECA3-4015-821F-ED72163C6C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4581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01DBA-CA98-45F6-8DEB-2F889CD1E5DF}" type="datetime1">
              <a:rPr lang="en-US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95C1F-B31A-4BFD-9519-EF2BD237494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19811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1486-CFDE-455C-8E91-F6BCA97C7BAF}" type="datetime1">
              <a:rPr lang="en-US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39534-4EE5-4F1D-AA61-EFAB0CC4279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87960"/>
      </p:ext>
    </p:extLst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983A1-A444-4728-84C7-9AD79B978125}" type="datetime1">
              <a:rPr lang="en-US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76902-37DC-4223-A041-1773542078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58329"/>
      </p:ext>
    </p:extLst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ar-EG"/>
              <a:t>انقر لتحرير نمط العنوان الرئيسي</a:t>
            </a: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EG"/>
              <a:t>انقر لتحرير نمط العنوان الثانوي الرئيسي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6E8A7-1345-45EB-8D67-862F311970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460851"/>
      </p:ext>
    </p:extLst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F310E-5933-4640-94C3-8F5C6744FF6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06709"/>
      </p:ext>
    </p:extLst>
  </p:cSld>
  <p:clrMapOvr>
    <a:masterClrMapping/>
  </p:clrMapOvr>
  <p:transition spd="slow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F76F0-5123-41A3-96D0-D20084E1DFE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084320"/>
      </p:ext>
    </p:extLst>
  </p:cSld>
  <p:clrMapOvr>
    <a:masterClrMapping/>
  </p:clrMapOvr>
  <p:transition spd="slow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659CC-3B35-4EAA-BA53-0A4E2BA8460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41422"/>
      </p:ext>
    </p:extLst>
  </p:cSld>
  <p:clrMapOvr>
    <a:masterClrMapping/>
  </p:clrMapOvr>
  <p:transition spd="slow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36F2E-6A95-4EA8-A096-FAE7DFA296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492702"/>
      </p:ext>
    </p:extLst>
  </p:cSld>
  <p:clrMapOvr>
    <a:masterClrMapping/>
  </p:clrMapOvr>
  <p:transition spd="slow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599D5-B88B-4D81-8FD8-0AABBA1F3C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15947"/>
      </p:ext>
    </p:extLst>
  </p:cSld>
  <p:clrMapOvr>
    <a:masterClrMapping/>
  </p:clrMapOvr>
  <p:transition spd="slow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63984-42AB-4480-9833-D82F974CD7D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3808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26C04-8440-4CF4-8678-26E913A5B379}" type="datetime1">
              <a:rPr lang="en-US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341D2-20B4-4626-A3BF-52239BF608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14961"/>
      </p:ext>
    </p:extLst>
  </p:cSld>
  <p:clrMapOvr>
    <a:masterClrMapping/>
  </p:clrMapOvr>
  <p:transition spd="slow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46242-CE78-452D-9445-663AE1DC3E5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532617"/>
      </p:ext>
    </p:extLst>
  </p:cSld>
  <p:clrMapOvr>
    <a:masterClrMapping/>
  </p:clrMapOvr>
  <p:transition spd="slow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267EB-0452-443B-9FBF-3FCECA4BF0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303081"/>
      </p:ext>
    </p:extLst>
  </p:cSld>
  <p:clrMapOvr>
    <a:masterClrMapping/>
  </p:clrMapOvr>
  <p:transition spd="slow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AE2E2-2414-497E-882D-EA82C5E280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57682"/>
      </p:ext>
    </p:extLst>
  </p:cSld>
  <p:clrMapOvr>
    <a:masterClrMapping/>
  </p:clrMapOvr>
  <p:transition spd="slow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689A6-913F-48D3-A4CE-414B2D9A63A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784920"/>
      </p:ext>
    </p:extLst>
  </p:cSld>
  <p:clrMapOvr>
    <a:masterClrMapping/>
  </p:clrMapOvr>
  <p:transition spd="slow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D3B61-D3E1-420B-A5E5-1B01E568ED8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783891"/>
      </p:ext>
    </p:extLst>
  </p:cSld>
  <p:clrMapOvr>
    <a:masterClrMapping/>
  </p:clrMapOvr>
  <p:transition spd="slow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ar-EG"/>
              <a:t>انقر لتحرير نمط العنوان الرئيسي</a:t>
            </a: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EG"/>
              <a:t>انقر لتحرير نمط العنوان الثانوي الرئيسي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6E8A7-1345-45EB-8D67-862F311970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903959"/>
      </p:ext>
    </p:extLst>
  </p:cSld>
  <p:clrMapOvr>
    <a:masterClrMapping/>
  </p:clrMapOvr>
  <p:transition spd="slow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F310E-5933-4640-94C3-8F5C6744FF6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036518"/>
      </p:ext>
    </p:extLst>
  </p:cSld>
  <p:clrMapOvr>
    <a:masterClrMapping/>
  </p:clrMapOvr>
  <p:transition spd="slow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F76F0-5123-41A3-96D0-D20084E1DFE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471538"/>
      </p:ext>
    </p:extLst>
  </p:cSld>
  <p:clrMapOvr>
    <a:masterClrMapping/>
  </p:clrMapOvr>
  <p:transition spd="slow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659CC-3B35-4EAA-BA53-0A4E2BA8460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398416"/>
      </p:ext>
    </p:extLst>
  </p:cSld>
  <p:clrMapOvr>
    <a:masterClrMapping/>
  </p:clrMapOvr>
  <p:transition spd="slow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36F2E-6A95-4EA8-A096-FAE7DFA2964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560941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BD7CA-4322-4767-8F2A-C9E174C316F5}" type="datetime1">
              <a:rPr lang="en-US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AA723-6932-4516-BED4-3254375E1D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39404"/>
      </p:ext>
    </p:extLst>
  </p:cSld>
  <p:clrMapOvr>
    <a:masterClrMapping/>
  </p:clrMapOvr>
  <p:transition spd="slow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599D5-B88B-4D81-8FD8-0AABBA1F3C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89450"/>
      </p:ext>
    </p:extLst>
  </p:cSld>
  <p:clrMapOvr>
    <a:masterClrMapping/>
  </p:clrMapOvr>
  <p:transition spd="slow"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63984-42AB-4480-9833-D82F974CD7D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910473"/>
      </p:ext>
    </p:extLst>
  </p:cSld>
  <p:clrMapOvr>
    <a:masterClrMapping/>
  </p:clrMapOvr>
  <p:transition spd="slow"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46242-CE78-452D-9445-663AE1DC3E5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21655"/>
      </p:ext>
    </p:extLst>
  </p:cSld>
  <p:clrMapOvr>
    <a:masterClrMapping/>
  </p:clrMapOvr>
  <p:transition spd="slow"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267EB-0452-443B-9FBF-3FCECA4BF0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368028"/>
      </p:ext>
    </p:extLst>
  </p:cSld>
  <p:clrMapOvr>
    <a:masterClrMapping/>
  </p:clrMapOvr>
  <p:transition spd="slow"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AE2E2-2414-497E-882D-EA82C5E280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07526"/>
      </p:ext>
    </p:extLst>
  </p:cSld>
  <p:clrMapOvr>
    <a:masterClrMapping/>
  </p:clrMapOvr>
  <p:transition spd="slow"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689A6-913F-48D3-A4CE-414B2D9A63A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964401"/>
      </p:ext>
    </p:extLst>
  </p:cSld>
  <p:clrMapOvr>
    <a:masterClrMapping/>
  </p:clrMapOvr>
  <p:transition spd="slow"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D3B61-D3E1-420B-A5E5-1B01E568ED8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67030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9EB5A-77CB-462E-81F5-329FE7A3E836}" type="datetime1">
              <a:rPr lang="en-US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35542-C817-4984-90DD-8796988FF18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44881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DC06E-9A2C-4387-9201-BD06F86BAD1C}" type="datetime1">
              <a:rPr lang="en-US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DA6BE-1CB9-426A-B804-1B2EF66977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18898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C35FB-35F8-42C8-8111-E1C8FAC27F44}" type="datetime1">
              <a:rPr lang="en-US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AB7CF-2AC4-4009-8FB5-3691385C87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36949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09423-57D0-4271-813E-7757EECC9B44}" type="datetime1">
              <a:rPr lang="en-US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93952-B309-409B-BB09-C8B8F53ED8B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3524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DFF52-619D-4C25-96C7-41B00E6F2AB8}" type="datetime1">
              <a:rPr lang="en-US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F5D6C-64EB-41CE-9DB9-FCB00FF7D9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69730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60162-23AA-4AFB-BEF0-199D6ABC6DC1}" type="datetime1">
              <a:rPr lang="en-US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EF63C-3976-494B-9F9D-A8CA6C4C7E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25203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5FCDC76-A9A1-48CD-AA5A-A890CF6D3115}" type="datetime1">
              <a:rPr lang="en-US"/>
              <a:pPr>
                <a:defRPr/>
              </a:pPr>
              <a:t>11/23/2020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pPr>
              <a:defRPr/>
            </a:pPr>
            <a:fld id="{FFF9CC98-A0AD-414C-A588-571E85C933E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random/>
  </p:transition>
  <p:hf hdr="0" ftr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EG" smtClean="0"/>
              <a:t>المستوى الثاني</a:t>
            </a:r>
            <a:endParaRPr lang="en-US" smtClean="0"/>
          </a:p>
          <a:p>
            <a:pPr lvl="2"/>
            <a:r>
              <a:rPr lang="ar-EG" smtClean="0"/>
              <a:t>المستوى الثالث</a:t>
            </a:r>
            <a:endParaRPr lang="en-US" smtClean="0"/>
          </a:p>
          <a:p>
            <a:pPr lvl="3"/>
            <a:r>
              <a:rPr lang="ar-EG" smtClean="0"/>
              <a:t>المستوى الرابع</a:t>
            </a:r>
            <a:endParaRPr lang="en-US" smtClean="0"/>
          </a:p>
          <a:p>
            <a:pPr lvl="4"/>
            <a:r>
              <a:rPr lang="ar-EG" smtClean="0"/>
              <a:t>المستوى الخامس</a:t>
            </a:r>
            <a:endParaRPr lang="en-US" smtClean="0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algn="l" rtl="0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rtl="0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rtl="0">
              <a:defRPr/>
            </a:pPr>
            <a:fld id="{C30CC050-1A27-4373-ABBC-DCB6503F7729}" type="slidenum">
              <a:rPr lang="en-US">
                <a:solidFill>
                  <a:srgbClr val="FFFFFF"/>
                </a:solidFill>
                <a:cs typeface="Arial" pitchFamily="34" charset="0"/>
              </a:rPr>
              <a:pPr rtl="0">
                <a:defRPr/>
              </a:pPr>
              <a:t>‹#›</a:t>
            </a:fld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10517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imes New Roman (Arabic)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imes New Roman (Arabic)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imes New Roman (Arabic)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imes New Roman (Arabic)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smtClean="0"/>
              <a:t>انقر لتحرير أنماط النص الرئيسي</a:t>
            </a:r>
            <a:endParaRPr lang="en-US" smtClean="0"/>
          </a:p>
          <a:p>
            <a:pPr lvl="1"/>
            <a:r>
              <a:rPr lang="ar-EG" smtClean="0"/>
              <a:t>المستوى الثاني</a:t>
            </a:r>
            <a:endParaRPr lang="en-US" smtClean="0"/>
          </a:p>
          <a:p>
            <a:pPr lvl="2"/>
            <a:r>
              <a:rPr lang="ar-EG" smtClean="0"/>
              <a:t>المستوى الثالث</a:t>
            </a:r>
            <a:endParaRPr lang="en-US" smtClean="0"/>
          </a:p>
          <a:p>
            <a:pPr lvl="3"/>
            <a:r>
              <a:rPr lang="ar-EG" smtClean="0"/>
              <a:t>المستوى الرابع</a:t>
            </a:r>
            <a:endParaRPr lang="en-US" smtClean="0"/>
          </a:p>
          <a:p>
            <a:pPr lvl="4"/>
            <a:r>
              <a:rPr lang="ar-EG" smtClean="0"/>
              <a:t>المستوى الخامس</a:t>
            </a:r>
            <a:endParaRPr lang="en-US" smtClean="0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algn="l" rtl="0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rtl="0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 rtl="0">
              <a:defRPr/>
            </a:pPr>
            <a:fld id="{C30CC050-1A27-4373-ABBC-DCB6503F7729}" type="slidenum">
              <a:rPr lang="en-US">
                <a:solidFill>
                  <a:srgbClr val="FFFFFF"/>
                </a:solidFill>
                <a:cs typeface="Arial" pitchFamily="34" charset="0"/>
              </a:rPr>
              <a:pPr rtl="0">
                <a:defRPr/>
              </a:pPr>
              <a:t>‹#›</a:t>
            </a:fld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405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imes New Roman (Arabic)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imes New Roman (Arabic)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imes New Roman (Arabic)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Times New Roman (Arabic)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Arial" pitchFamily="34" charset="0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سوف نتعرف في هذه المحاضرات على</a:t>
            </a:r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AB7CF-2AC4-4009-8FB5-3691385C87A9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30645" y="3198168"/>
            <a:ext cx="56827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sz="4000" dirty="0"/>
              <a:t>Return of Temple Property</a:t>
            </a:r>
            <a:endParaRPr lang="ar-SA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069177"/>
      </p:ext>
    </p:extLst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52400"/>
            <a:ext cx="3810000" cy="762000"/>
          </a:xfrm>
        </p:spPr>
        <p:txBody>
          <a:bodyPr/>
          <a:lstStyle/>
          <a:p>
            <a:pPr eaLnBrk="1" hangingPunct="1">
              <a:defRPr/>
            </a:pPr>
            <a:r>
              <a:rPr lang="ar-EG" sz="4000" b="1" dirty="0" smtClean="0">
                <a:solidFill>
                  <a:srgbClr val="000000"/>
                </a:solidFill>
                <a:effectLst/>
                <a:cs typeface="FS_Nice" pitchFamily="2" charset="-78"/>
              </a:rPr>
              <a:t>أهداف </a:t>
            </a:r>
            <a:r>
              <a:rPr lang="ar-EG" sz="4000" b="1" dirty="0" smtClean="0">
                <a:solidFill>
                  <a:srgbClr val="000000"/>
                </a:solidFill>
                <a:effectLst/>
                <a:cs typeface="FS_Nice" pitchFamily="2" charset="-78"/>
              </a:rPr>
              <a:t>المحاضرات</a:t>
            </a:r>
            <a:endParaRPr lang="en-US" sz="4000" b="1" dirty="0" smtClean="0">
              <a:solidFill>
                <a:srgbClr val="000000"/>
              </a:solidFill>
              <a:effectLst/>
              <a:cs typeface="FS_Nice" pitchFamily="2" charset="-78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239000" cy="4343400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Char char="v"/>
              <a:defRPr/>
            </a:pPr>
            <a:r>
              <a:rPr lang="ar-EG" sz="2400" b="1" dirty="0" smtClean="0">
                <a:solidFill>
                  <a:srgbClr val="000000"/>
                </a:solidFill>
                <a:effectLst/>
              </a:rPr>
              <a:t>أن يتعرف </a:t>
            </a:r>
            <a:r>
              <a:rPr lang="ar-EG" sz="2400" b="1" dirty="0">
                <a:solidFill>
                  <a:srgbClr val="000000"/>
                </a:solidFill>
                <a:effectLst/>
              </a:rPr>
              <a:t>الطالب على </a:t>
            </a:r>
            <a:r>
              <a:rPr lang="ar-SA" sz="2400" b="1" dirty="0">
                <a:solidFill>
                  <a:srgbClr val="000000"/>
                </a:solidFill>
                <a:effectLst/>
              </a:rPr>
              <a:t>المفاهيم والمصطلحات الأساسية في </a:t>
            </a:r>
            <a:r>
              <a:rPr lang="ar-EG" sz="2400" b="1" dirty="0" smtClean="0">
                <a:solidFill>
                  <a:srgbClr val="000000"/>
                </a:solidFill>
                <a:effectLst/>
              </a:rPr>
              <a:t>النص الإنجليزي للوثيقة البردية.</a:t>
            </a:r>
          </a:p>
          <a:p>
            <a:pPr algn="justLow" rtl="1" eaLnBrk="1" hangingPunct="1">
              <a:buFont typeface="Wingdings" pitchFamily="2" charset="2"/>
              <a:buChar char="v"/>
              <a:defRPr/>
            </a:pPr>
            <a:r>
              <a:rPr lang="ar-EG" sz="2400" b="1" dirty="0" smtClean="0">
                <a:solidFill>
                  <a:srgbClr val="000000"/>
                </a:solidFill>
                <a:effectLst/>
              </a:rPr>
              <a:t>أن يقارن بين المصطلحات الإدارية والإقتصادية الواردة في الوثيقة وغيرها من النصوص التي درسها.</a:t>
            </a:r>
          </a:p>
          <a:p>
            <a:pPr algn="justLow" rtl="1" eaLnBrk="1" hangingPunct="1">
              <a:buFont typeface="Wingdings" pitchFamily="2" charset="2"/>
              <a:buChar char="v"/>
              <a:defRPr/>
            </a:pPr>
            <a:r>
              <a:rPr lang="ar-EG" sz="2400" b="1" dirty="0" smtClean="0">
                <a:solidFill>
                  <a:srgbClr val="000000"/>
                </a:solidFill>
                <a:effectLst/>
              </a:rPr>
              <a:t>أن يوضح الفرق بين ترجمة الوثائق التاريخية والنص الأدبي العادي بوضع النصوص في سياقها والوصول إلى المعنى المراد.</a:t>
            </a:r>
          </a:p>
          <a:p>
            <a:pPr algn="justLow" rtl="1" eaLnBrk="1" hangingPunct="1">
              <a:buFont typeface="Wingdings" pitchFamily="2" charset="2"/>
              <a:buChar char="v"/>
              <a:defRPr/>
            </a:pPr>
            <a:r>
              <a:rPr lang="ar-EG" sz="2400" b="1" dirty="0" smtClean="0">
                <a:solidFill>
                  <a:srgbClr val="000000"/>
                </a:solidFill>
                <a:effectLst/>
              </a:rPr>
              <a:t>أن يستخدم الطالب المراجع والقواميس التاريخية الحديثة الإلكترونية وغيرها لترجمة المصطلحات الصعبة والغامضة في الوثيقة.</a:t>
            </a:r>
          </a:p>
          <a:p>
            <a:pPr algn="justLow" rtl="1" eaLnBrk="1" hangingPunct="1">
              <a:buFont typeface="Wingdings" pitchFamily="2" charset="2"/>
              <a:buChar char="v"/>
              <a:defRPr/>
            </a:pPr>
            <a:endParaRPr lang="ar-EG" sz="2400" b="1" dirty="0" smtClean="0">
              <a:solidFill>
                <a:srgbClr val="000000"/>
              </a:solidFill>
              <a:effectLst/>
            </a:endParaRPr>
          </a:p>
          <a:p>
            <a:pPr algn="justLow" rtl="1" eaLnBrk="1" hangingPunct="1">
              <a:buFont typeface="Wingdings" pitchFamily="2" charset="2"/>
              <a:buChar char="v"/>
              <a:defRPr/>
            </a:pPr>
            <a:endParaRPr lang="ar-EG" sz="2800" b="1" dirty="0" smtClean="0">
              <a:solidFill>
                <a:srgbClr val="000000"/>
              </a:solidFill>
              <a:effectLst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ar-SA" sz="3600" b="1" dirty="0" smtClean="0">
                <a:solidFill>
                  <a:srgbClr val="000000"/>
                </a:solidFill>
                <a:effectLst/>
              </a:rPr>
              <a:t>.</a:t>
            </a:r>
            <a:r>
              <a:rPr lang="ar-EG" sz="3600" b="1" dirty="0" smtClean="0">
                <a:solidFill>
                  <a:srgbClr val="000000"/>
                </a:solidFill>
                <a:effectLst/>
              </a:rPr>
              <a:t> </a:t>
            </a:r>
            <a:endParaRPr lang="en-US" sz="3600" b="1" dirty="0" smtClean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380053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32656"/>
            <a:ext cx="684076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000000"/>
                </a:solidFill>
                <a:effectLst/>
              </a:rPr>
              <a:t>Return of Temple Property</a:t>
            </a:r>
            <a:endParaRPr lang="en-US" sz="4000" b="1" kern="1200" dirty="0">
              <a:solidFill>
                <a:srgbClr val="000000"/>
              </a:solidFill>
              <a:effectLst/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239000" cy="43434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effectLst/>
                <a:cs typeface="FS_Nice" pitchFamily="2" charset="-78"/>
              </a:rPr>
              <a:t>introduction</a:t>
            </a:r>
            <a:endParaRPr lang="en-US" sz="2400" b="1" dirty="0">
              <a:solidFill>
                <a:srgbClr val="000000"/>
              </a:solidFill>
              <a:effectLst/>
              <a:cs typeface="FS_Nice" pitchFamily="2" charset="-78"/>
            </a:endParaRPr>
          </a:p>
          <a:p>
            <a:pPr marL="0" indent="0" algn="justLow" eaLnBrk="1" hangingPunct="1">
              <a:buNone/>
              <a:defRPr/>
            </a:pPr>
            <a:r>
              <a:rPr lang="en-US" sz="2400" b="1" dirty="0" smtClean="0">
                <a:solidFill>
                  <a:srgbClr val="000000"/>
                </a:solidFill>
                <a:effectLst/>
              </a:rPr>
              <a:t>This </a:t>
            </a:r>
            <a:r>
              <a:rPr lang="en-US" sz="2400" b="1" dirty="0">
                <a:solidFill>
                  <a:srgbClr val="000000"/>
                </a:solidFill>
                <a:effectLst/>
              </a:rPr>
              <a:t>elaborate return of dedicated</a:t>
            </a:r>
            <a:br>
              <a:rPr lang="en-US" sz="2400" b="1" dirty="0">
                <a:solidFill>
                  <a:srgbClr val="000000"/>
                </a:solidFill>
                <a:effectLst/>
              </a:rPr>
            </a:br>
            <a:r>
              <a:rPr lang="en-US" sz="2400" b="1" dirty="0">
                <a:solidFill>
                  <a:srgbClr val="000000"/>
                </a:solidFill>
                <a:effectLst/>
              </a:rPr>
              <a:t>offerings, drawn up by the priests of various</a:t>
            </a:r>
            <a:br>
              <a:rPr lang="en-US" sz="2400" b="1" dirty="0">
                <a:solidFill>
                  <a:srgbClr val="000000"/>
                </a:solidFill>
                <a:effectLst/>
              </a:rPr>
            </a:br>
            <a:r>
              <a:rPr lang="en-US" sz="2400" b="1" dirty="0">
                <a:solidFill>
                  <a:srgbClr val="000000"/>
                </a:solidFill>
                <a:effectLst/>
              </a:rPr>
              <a:t>temples at </a:t>
            </a:r>
            <a:r>
              <a:rPr lang="en-US" sz="2400" b="1" dirty="0" err="1">
                <a:solidFill>
                  <a:srgbClr val="000000"/>
                </a:solidFill>
                <a:effectLst/>
              </a:rPr>
              <a:t>Oxyrhynchus</a:t>
            </a:r>
            <a:r>
              <a:rPr lang="en-US" sz="2400" b="1" dirty="0">
                <a:solidFill>
                  <a:srgbClr val="000000"/>
                </a:solidFill>
                <a:effectLst/>
              </a:rPr>
              <a:t> and in the </a:t>
            </a:r>
            <a:r>
              <a:rPr lang="en-US" sz="2400" b="1" dirty="0" err="1">
                <a:solidFill>
                  <a:srgbClr val="000000"/>
                </a:solidFill>
                <a:effectLst/>
              </a:rPr>
              <a:t>Oxyrhynchite</a:t>
            </a:r>
            <a:r>
              <a:rPr lang="en-US" sz="2400" b="1" dirty="0">
                <a:solidFill>
                  <a:srgbClr val="000000"/>
                </a:solidFill>
                <a:effectLst/>
              </a:rPr>
              <a:t> and </a:t>
            </a:r>
            <a:r>
              <a:rPr lang="en-US" sz="2400" b="1" dirty="0" err="1">
                <a:solidFill>
                  <a:srgbClr val="000000"/>
                </a:solidFill>
                <a:effectLst/>
              </a:rPr>
              <a:t>Cynopolite</a:t>
            </a:r>
            <a:r>
              <a:rPr lang="en-US" sz="24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</a:rPr>
              <a:t>nomes</a:t>
            </a:r>
            <a:r>
              <a:rPr lang="en-US" sz="2400" b="1" dirty="0">
                <a:solidFill>
                  <a:srgbClr val="000000"/>
                </a:solidFill>
                <a:effectLst/>
              </a:rPr>
              <a:t>, is</a:t>
            </a:r>
            <a:br>
              <a:rPr lang="en-US" sz="2400" b="1" dirty="0">
                <a:solidFill>
                  <a:srgbClr val="000000"/>
                </a:solidFill>
                <a:effectLst/>
              </a:rPr>
            </a:br>
            <a:r>
              <a:rPr lang="en-US" sz="2400" b="1" dirty="0">
                <a:solidFill>
                  <a:srgbClr val="000000"/>
                </a:solidFill>
                <a:effectLst/>
              </a:rPr>
              <a:t>parallel to parts of B. G. U. 590+ 162 (W. </a:t>
            </a:r>
            <a:r>
              <a:rPr lang="en-US" sz="2400" b="1" dirty="0" err="1">
                <a:solidFill>
                  <a:srgbClr val="000000"/>
                </a:solidFill>
                <a:effectLst/>
              </a:rPr>
              <a:t>Chrest</a:t>
            </a:r>
            <a:r>
              <a:rPr lang="en-US" sz="2400" b="1" dirty="0">
                <a:solidFill>
                  <a:srgbClr val="000000"/>
                </a:solidFill>
                <a:effectLst/>
              </a:rPr>
              <a:t>. 91), 338, 387, 488, 590, </a:t>
            </a:r>
            <a:r>
              <a:rPr lang="en-US" sz="2400" b="1" dirty="0" smtClean="0">
                <a:solidFill>
                  <a:srgbClr val="000000"/>
                </a:solidFill>
                <a:effectLst/>
              </a:rPr>
              <a:t>1023, P</a:t>
            </a:r>
            <a:r>
              <a:rPr lang="en-US" sz="2400" b="1" dirty="0">
                <a:solidFill>
                  <a:srgbClr val="000000"/>
                </a:solidFill>
                <a:effectLst/>
              </a:rPr>
              <a:t>. Rainer </a:t>
            </a:r>
            <a:r>
              <a:rPr lang="en-US" sz="2400" b="1" dirty="0" smtClean="0">
                <a:solidFill>
                  <a:srgbClr val="000000"/>
                </a:solidFill>
                <a:effectLst/>
              </a:rPr>
              <a:t>8 ap</a:t>
            </a:r>
            <a:r>
              <a:rPr lang="en-US" sz="2400" b="1" dirty="0">
                <a:solidFill>
                  <a:srgbClr val="000000"/>
                </a:solidFill>
                <a:effectLst/>
              </a:rPr>
              <a:t>. </a:t>
            </a:r>
            <a:r>
              <a:rPr lang="en-US" sz="2400" b="1" dirty="0" err="1">
                <a:solidFill>
                  <a:srgbClr val="000000"/>
                </a:solidFill>
                <a:effectLst/>
              </a:rPr>
              <a:t>Wessely</a:t>
            </a:r>
            <a:r>
              <a:rPr lang="en-US" sz="2400" b="1" dirty="0">
                <a:solidFill>
                  <a:srgbClr val="000000"/>
                </a:solidFill>
                <a:effectLst/>
              </a:rPr>
              <a:t>, </a:t>
            </a:r>
            <a:r>
              <a:rPr lang="en-US" sz="2400" b="1" dirty="0" err="1">
                <a:solidFill>
                  <a:srgbClr val="000000"/>
                </a:solidFill>
                <a:effectLst/>
              </a:rPr>
              <a:t>Karanis</a:t>
            </a:r>
            <a:r>
              <a:rPr lang="en-US" sz="2400" b="1" dirty="0">
                <a:solidFill>
                  <a:srgbClr val="000000"/>
                </a:solidFill>
                <a:effectLst/>
              </a:rPr>
              <a:t> 59, Brit. </a:t>
            </a:r>
            <a:r>
              <a:rPr lang="en-US" sz="2400" b="1" dirty="0" err="1">
                <a:solidFill>
                  <a:srgbClr val="000000"/>
                </a:solidFill>
                <a:effectLst/>
              </a:rPr>
              <a:t>Mus</a:t>
            </a:r>
            <a:r>
              <a:rPr lang="en-US" sz="2400" b="1" dirty="0">
                <a:solidFill>
                  <a:srgbClr val="000000"/>
                </a:solidFill>
                <a:effectLst/>
              </a:rPr>
              <a:t>, 353 (ii. 112), all from the </a:t>
            </a:r>
            <a:r>
              <a:rPr lang="en-US" sz="2400" b="1" dirty="0" err="1">
                <a:solidFill>
                  <a:srgbClr val="000000"/>
                </a:solidFill>
                <a:effectLst/>
              </a:rPr>
              <a:t>Arsinoite</a:t>
            </a:r>
            <a:r>
              <a:rPr lang="en-US" sz="2400" b="1" dirty="0">
                <a:solidFill>
                  <a:srgbClr val="000000"/>
                </a:solidFill>
                <a:effectLst/>
              </a:rPr>
              <a:t/>
            </a:r>
            <a:br>
              <a:rPr lang="en-US" sz="2400" b="1" dirty="0">
                <a:solidFill>
                  <a:srgbClr val="000000"/>
                </a:solidFill>
                <a:effectLst/>
              </a:rPr>
            </a:br>
            <a:r>
              <a:rPr lang="en-US" sz="2400" b="1" dirty="0" err="1">
                <a:solidFill>
                  <a:srgbClr val="000000"/>
                </a:solidFill>
                <a:effectLst/>
              </a:rPr>
              <a:t>nome</a:t>
            </a:r>
            <a:r>
              <a:rPr lang="en-US" sz="2400" b="1" dirty="0">
                <a:solidFill>
                  <a:srgbClr val="000000"/>
                </a:solidFill>
                <a:effectLst/>
              </a:rPr>
              <a:t>, P. </a:t>
            </a:r>
            <a:r>
              <a:rPr lang="en-US" sz="2400" b="1" dirty="0" err="1">
                <a:solidFill>
                  <a:srgbClr val="000000"/>
                </a:solidFill>
                <a:effectLst/>
              </a:rPr>
              <a:t>Ryl</a:t>
            </a:r>
            <a:r>
              <a:rPr lang="en-US" sz="2400" b="1" dirty="0">
                <a:solidFill>
                  <a:srgbClr val="000000"/>
                </a:solidFill>
                <a:effectLst/>
              </a:rPr>
              <a:t>. no (</a:t>
            </a:r>
            <a:r>
              <a:rPr lang="en-US" sz="2400" b="1" dirty="0" err="1">
                <a:solidFill>
                  <a:srgbClr val="000000"/>
                </a:solidFill>
                <a:effectLst/>
              </a:rPr>
              <a:t>HermopoHs</a:t>
            </a:r>
            <a:r>
              <a:rPr lang="en-US" sz="2400" b="1" dirty="0">
                <a:solidFill>
                  <a:srgbClr val="000000"/>
                </a:solidFill>
                <a:effectLst/>
              </a:rPr>
              <a:t>), and 521, a list of temple property at an </a:t>
            </a:r>
            <a:r>
              <a:rPr lang="en-US" sz="2400" b="1" dirty="0" err="1">
                <a:solidFill>
                  <a:srgbClr val="000000"/>
                </a:solidFill>
                <a:effectLst/>
              </a:rPr>
              <a:t>Oxyrhynchite</a:t>
            </a:r>
            <a:r>
              <a:rPr lang="en-US" sz="2400" b="1" dirty="0">
                <a:solidFill>
                  <a:srgbClr val="000000"/>
                </a:solidFill>
                <a:effectLst/>
              </a:rPr>
              <a:t/>
            </a:r>
            <a:br>
              <a:rPr lang="en-US" sz="2400" b="1" dirty="0">
                <a:solidFill>
                  <a:srgbClr val="000000"/>
                </a:solidFill>
                <a:effectLst/>
              </a:rPr>
            </a:br>
            <a:r>
              <a:rPr lang="en-US" sz="2400" b="1" dirty="0">
                <a:solidFill>
                  <a:srgbClr val="000000"/>
                </a:solidFill>
                <a:effectLst/>
              </a:rPr>
              <a:t>village or possibly the metropolis. </a:t>
            </a:r>
            <a:br>
              <a:rPr lang="en-US" sz="2400" b="1" dirty="0">
                <a:solidFill>
                  <a:srgbClr val="000000"/>
                </a:solidFill>
                <a:effectLst/>
              </a:rPr>
            </a:br>
            <a:r>
              <a:rPr lang="en-US" sz="2400" b="1" dirty="0">
                <a:solidFill>
                  <a:srgbClr val="000000"/>
                </a:solidFill>
                <a:effectLst/>
              </a:rPr>
              <a:t> </a:t>
            </a:r>
            <a:endParaRPr lang="ar-EG" sz="2800" b="1" dirty="0" smtClean="0">
              <a:solidFill>
                <a:srgbClr val="000000"/>
              </a:solidFill>
              <a:effectLst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ar-SA" sz="3600" b="1" dirty="0" smtClean="0">
                <a:solidFill>
                  <a:srgbClr val="000000"/>
                </a:solidFill>
                <a:effectLst/>
              </a:rPr>
              <a:t>.</a:t>
            </a:r>
            <a:r>
              <a:rPr lang="ar-EG" sz="3600" b="1" dirty="0" smtClean="0">
                <a:solidFill>
                  <a:srgbClr val="000000"/>
                </a:solidFill>
                <a:effectLst/>
              </a:rPr>
              <a:t> </a:t>
            </a:r>
            <a:endParaRPr lang="en-US" sz="3600" b="1" dirty="0" smtClean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52929674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7272808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000000"/>
                </a:solidFill>
                <a:effectLst/>
              </a:rPr>
              <a:t>Return of Temple Property</a:t>
            </a:r>
            <a:endParaRPr lang="en-US" sz="4000" b="1" dirty="0" smtClean="0">
              <a:solidFill>
                <a:srgbClr val="000000"/>
              </a:solidFill>
              <a:effectLst/>
              <a:cs typeface="FS_Nice" pitchFamily="2" charset="-78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239000" cy="43434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sz="2000" b="1" dirty="0" smtClean="0">
                <a:solidFill>
                  <a:srgbClr val="000000"/>
                </a:solidFill>
                <a:effectLst/>
                <a:cs typeface="FS_Nice" pitchFamily="2" charset="-78"/>
              </a:rPr>
              <a:t>Text</a:t>
            </a:r>
            <a:endParaRPr lang="en-US" sz="2000" b="1" dirty="0">
              <a:solidFill>
                <a:srgbClr val="000000"/>
              </a:solidFill>
              <a:effectLst/>
              <a:cs typeface="FS_Nice" pitchFamily="2" charset="-78"/>
            </a:endParaRPr>
          </a:p>
          <a:p>
            <a:pPr algn="justLow" eaLnBrk="1" hangingPunct="1">
              <a:buFont typeface="Wingdings" pitchFamily="2" charset="2"/>
              <a:buChar char="v"/>
              <a:defRPr/>
            </a:pPr>
            <a:r>
              <a:rPr lang="en-US" sz="2000" b="1" dirty="0" smtClean="0">
                <a:solidFill>
                  <a:srgbClr val="000000"/>
                </a:solidFill>
                <a:effectLst/>
              </a:rPr>
              <a:t>1-20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. ' From the </a:t>
            </a:r>
            <a:r>
              <a:rPr lang="en-US" sz="2000" b="1" dirty="0" err="1">
                <a:solidFill>
                  <a:srgbClr val="000000"/>
                </a:solidFill>
                <a:effectLst/>
              </a:rPr>
              <a:t>Aurelii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</a:rPr>
              <a:t>Zoi'lus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 son of Apollonius and Aurelia </a:t>
            </a:r>
            <a:r>
              <a:rPr lang="en-US" sz="2000" b="1" dirty="0" err="1">
                <a:solidFill>
                  <a:srgbClr val="000000"/>
                </a:solidFill>
                <a:effectLst/>
              </a:rPr>
              <a:t>Achillis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, and. Son </a:t>
            </a:r>
            <a:r>
              <a:rPr lang="en-US" sz="2000" b="1" dirty="0" smtClean="0">
                <a:solidFill>
                  <a:srgbClr val="000000"/>
                </a:solidFill>
                <a:effectLst/>
              </a:rPr>
              <a:t>of.....and Aurelia </a:t>
            </a: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Taaphunchis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, both </a:t>
            </a:r>
            <a:r>
              <a:rPr lang="en-US" sz="2000" b="1" dirty="0" smtClean="0">
                <a:solidFill>
                  <a:srgbClr val="000000"/>
                </a:solidFill>
                <a:effectLst/>
              </a:rPr>
              <a:t>..., 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and their associates, priests of Zeus, Hera, </a:t>
            </a:r>
            <a:r>
              <a:rPr lang="en-US" sz="2000" b="1" dirty="0" err="1">
                <a:solidFill>
                  <a:srgbClr val="000000"/>
                </a:solidFill>
                <a:effectLst/>
              </a:rPr>
              <a:t>Atargatis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, Core, Dionysus, </a:t>
            </a:r>
            <a:r>
              <a:rPr lang="en-US" sz="2000" b="1" dirty="0" smtClean="0">
                <a:solidFill>
                  <a:srgbClr val="000000"/>
                </a:solidFill>
                <a:effectLst/>
              </a:rPr>
              <a:t>Apollo, </a:t>
            </a:r>
            <a:r>
              <a:rPr lang="en-US" sz="2000" b="1" dirty="0" err="1" smtClean="0">
                <a:solidFill>
                  <a:srgbClr val="000000"/>
                </a:solidFill>
                <a:effectLst/>
              </a:rPr>
              <a:t>Neotera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, and the associated gods, and celebrants of the busts of the lord Augustus and his advancing victory and Julia </a:t>
            </a:r>
            <a:r>
              <a:rPr lang="en-US" sz="2000" b="1" dirty="0" err="1">
                <a:solidFill>
                  <a:srgbClr val="000000"/>
                </a:solidFill>
                <a:effectLst/>
              </a:rPr>
              <a:t>Domna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 Augusta and his deified father Severus, at their . . . temples situated in the metropolis, in the case of Dionysus in the quarter of the Square of </a:t>
            </a:r>
            <a:r>
              <a:rPr lang="en-US" sz="2000" b="1" dirty="0" err="1">
                <a:solidFill>
                  <a:srgbClr val="000000"/>
                </a:solidFill>
                <a:effectLst/>
              </a:rPr>
              <a:t>Thoeris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, in the other case, that of Apollo ... The great god and good genius, and </a:t>
            </a:r>
            <a:r>
              <a:rPr lang="en-US" sz="2000" b="1" dirty="0" err="1">
                <a:solidFill>
                  <a:srgbClr val="000000"/>
                </a:solidFill>
                <a:effectLst/>
              </a:rPr>
              <a:t>Neotera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, in the south-east part of the city in the quarter of . .., in the south-west part of the city . . . and in the Broad Street quarter to the south of</a:t>
            </a:r>
            <a:r>
              <a:rPr lang="ar-EG" sz="2000" b="1" dirty="0">
                <a:solidFill>
                  <a:srgbClr val="000000"/>
                </a:solidFill>
                <a:effectLst/>
              </a:rPr>
              <a:t> </a:t>
            </a:r>
            <a:r>
              <a:rPr lang="en-US" sz="2000" b="1" dirty="0">
                <a:solidFill>
                  <a:srgbClr val="000000"/>
                </a:solidFill>
                <a:effectLst/>
              </a:rPr>
              <a:t>the shrine of Demeter that of Zeus, </a:t>
            </a:r>
            <a:br>
              <a:rPr lang="en-US" sz="2000" b="1" dirty="0">
                <a:solidFill>
                  <a:srgbClr val="000000"/>
                </a:solidFill>
                <a:effectLst/>
              </a:rPr>
            </a:br>
            <a:endParaRPr lang="en-US" sz="2000" b="1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992108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800" y="332656"/>
            <a:ext cx="3810000" cy="762000"/>
          </a:xfrm>
        </p:spPr>
        <p:txBody>
          <a:bodyPr/>
          <a:lstStyle/>
          <a:p>
            <a:pPr eaLnBrk="1" hangingPunct="1">
              <a:defRPr/>
            </a:pPr>
            <a:r>
              <a:rPr lang="ar-EG" b="1" kern="1200" dirty="0" smtClean="0">
                <a:solidFill>
                  <a:srgbClr val="000000"/>
                </a:solidFill>
                <a:effectLst/>
                <a:latin typeface="Simplified Arabic" pitchFamily="18" charset="-78"/>
                <a:cs typeface="Simplified Arabic" pitchFamily="18" charset="-78"/>
              </a:rPr>
              <a:t>المصطلحات والتوضيحات</a:t>
            </a:r>
            <a:endParaRPr lang="en-US" b="1" dirty="0" smtClean="0">
              <a:solidFill>
                <a:srgbClr val="000000"/>
              </a:solidFill>
              <a:effectLst/>
              <a:cs typeface="FS_Nice" pitchFamily="2" charset="-78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988840"/>
            <a:ext cx="7272808" cy="3911352"/>
          </a:xfrm>
        </p:spPr>
        <p:txBody>
          <a:bodyPr/>
          <a:lstStyle/>
          <a:p>
            <a:pPr algn="justLow" rtl="1" eaLnBrk="1" hangingPunct="1">
              <a:buFont typeface="Wingdings" pitchFamily="2" charset="2"/>
              <a:buChar char="v"/>
              <a:defRPr/>
            </a:pPr>
            <a:r>
              <a:rPr lang="ar-EG" sz="2800" b="1" dirty="0">
                <a:solidFill>
                  <a:srgbClr val="000000"/>
                </a:solidFill>
                <a:effectLst/>
              </a:rPr>
              <a:t>إله السماء والرعد وحاكم الآلهة الأولمبية (نسبة إلى جبل أوليمبوس</a:t>
            </a:r>
            <a:r>
              <a:rPr lang="ar-EG" sz="2800" b="1" dirty="0" smtClean="0">
                <a:solidFill>
                  <a:srgbClr val="000000"/>
                </a:solidFill>
                <a:effectLst/>
              </a:rPr>
              <a:t>). </a:t>
            </a:r>
            <a:r>
              <a:rPr lang="ar-EG" sz="2800" b="1" dirty="0">
                <a:solidFill>
                  <a:srgbClr val="000000"/>
                </a:solidFill>
                <a:effectLst/>
              </a:rPr>
              <a:t>وكان كان زيوس </a:t>
            </a:r>
            <a:r>
              <a:rPr lang="ar-EG" sz="2800" b="1" dirty="0" smtClean="0">
                <a:solidFill>
                  <a:srgbClr val="000000"/>
                </a:solidFill>
                <a:effectLst/>
              </a:rPr>
              <a:t>يعتبر أباً </a:t>
            </a:r>
            <a:r>
              <a:rPr lang="ar-EG" sz="2800" b="1" dirty="0">
                <a:solidFill>
                  <a:srgbClr val="000000"/>
                </a:solidFill>
                <a:effectLst/>
              </a:rPr>
              <a:t>للآلهة والمخلوقات الفانية ( البشر بشكل رئيسي)، ورغم أنه لم يخلق أياً منهما، فقد كان أباً بمعنى أنه حاكم الآلهة الأولمبية وحامٍ للبشر. وهو أيضاً إله الأمطار وجامع السحاب، سلاحه الصاعقة </a:t>
            </a:r>
            <a:r>
              <a:rPr lang="ar-EG" sz="2800" b="1" dirty="0" smtClean="0">
                <a:solidFill>
                  <a:srgbClr val="000000"/>
                </a:solidFill>
                <a:effectLst/>
              </a:rPr>
              <a:t>الرهيبة.</a:t>
            </a:r>
            <a:r>
              <a:rPr lang="ar-EG" sz="4000" b="1" dirty="0" smtClean="0">
                <a:solidFill>
                  <a:srgbClr val="000000"/>
                </a:solidFill>
                <a:effectLst/>
              </a:rPr>
              <a:t> </a:t>
            </a:r>
            <a:endParaRPr lang="en-US" sz="4000" b="1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228184" y="1360309"/>
            <a:ext cx="1728192" cy="50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9pPr>
          </a:lstStyle>
          <a:p>
            <a:pPr eaLnBrk="1" hangingPunct="1">
              <a:defRPr/>
            </a:pPr>
            <a:r>
              <a:rPr lang="ar-EG" b="1" dirty="0">
                <a:solidFill>
                  <a:srgbClr val="000000"/>
                </a:solidFill>
                <a:effectLst/>
                <a:cs typeface="FS_Nice" pitchFamily="2" charset="-78"/>
              </a:rPr>
              <a:t>زيوس</a:t>
            </a:r>
          </a:p>
        </p:txBody>
      </p:sp>
    </p:spTree>
    <p:extLst>
      <p:ext uri="{BB962C8B-B14F-4D97-AF65-F5344CB8AC3E}">
        <p14:creationId xmlns:p14="http://schemas.microsoft.com/office/powerpoint/2010/main" val="378648488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3968" y="1268760"/>
            <a:ext cx="3816424" cy="504056"/>
          </a:xfrm>
        </p:spPr>
        <p:txBody>
          <a:bodyPr/>
          <a:lstStyle/>
          <a:p>
            <a:pPr eaLnBrk="1" hangingPunct="1">
              <a:defRPr/>
            </a:pPr>
            <a:endParaRPr lang="en-US" b="1" dirty="0" smtClean="0">
              <a:solidFill>
                <a:srgbClr val="FF3300"/>
              </a:solidFill>
              <a:cs typeface="FS_Nice" pitchFamily="2" charset="-7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771800" y="332656"/>
            <a:ext cx="381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9pPr>
          </a:lstStyle>
          <a:p>
            <a:pPr eaLnBrk="1" hangingPunct="1">
              <a:defRPr/>
            </a:pPr>
            <a:endParaRPr lang="en-US" sz="4000" b="1" dirty="0" smtClean="0">
              <a:solidFill>
                <a:srgbClr val="FF3300"/>
              </a:solidFill>
              <a:cs typeface="FS_Nice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2520280" cy="52505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63042"/>
            <a:ext cx="4022896" cy="525658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 bwMode="auto">
          <a:xfrm>
            <a:off x="1979712" y="5860184"/>
            <a:ext cx="4104456" cy="6034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cs typeface="+mj-cs"/>
              </a:rPr>
              <a:t>بعض أشكال زيوس</a:t>
            </a:r>
          </a:p>
        </p:txBody>
      </p:sp>
    </p:spTree>
    <p:extLst>
      <p:ext uri="{BB962C8B-B14F-4D97-AF65-F5344CB8AC3E}">
        <p14:creationId xmlns:p14="http://schemas.microsoft.com/office/powerpoint/2010/main" val="368878727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52400"/>
            <a:ext cx="3810000" cy="762000"/>
          </a:xfrm>
        </p:spPr>
        <p:txBody>
          <a:bodyPr/>
          <a:lstStyle/>
          <a:p>
            <a:pPr eaLnBrk="1" hangingPunct="1">
              <a:defRPr/>
            </a:pPr>
            <a:r>
              <a:rPr lang="ar-EG" sz="3600" b="1" kern="1200" dirty="0" smtClean="0">
                <a:solidFill>
                  <a:srgbClr val="000000"/>
                </a:solidFill>
                <a:effectLst/>
                <a:latin typeface="Simplified Arabic" pitchFamily="18" charset="-78"/>
                <a:cs typeface="Simplified Arabic" pitchFamily="18" charset="-78"/>
              </a:rPr>
              <a:t>المصطلحات والتوضيحات</a:t>
            </a:r>
            <a:endParaRPr lang="en-US" sz="3600" b="1" dirty="0">
              <a:solidFill>
                <a:srgbClr val="000000"/>
              </a:solidFill>
              <a:effectLst/>
              <a:cs typeface="FS_Nice" pitchFamily="2" charset="-78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" y="1856536"/>
            <a:ext cx="7239000" cy="4343400"/>
          </a:xfrm>
        </p:spPr>
        <p:txBody>
          <a:bodyPr/>
          <a:lstStyle/>
          <a:p>
            <a:pPr algn="justLow" rtl="1" eaLnBrk="1" hangingPunct="1">
              <a:buNone/>
              <a:defRPr/>
            </a:pPr>
            <a:r>
              <a:rPr lang="ar-EG" sz="4000" b="1" dirty="0">
                <a:solidFill>
                  <a:srgbClr val="000000"/>
                </a:solidFill>
                <a:effectLst/>
              </a:rPr>
              <a:t>ف</a:t>
            </a:r>
            <a:r>
              <a:rPr lang="ar-EG" sz="4000" b="1" dirty="0" smtClean="0">
                <a:solidFill>
                  <a:srgbClr val="000000"/>
                </a:solidFill>
                <a:effectLst/>
              </a:rPr>
              <a:t>ي </a:t>
            </a:r>
            <a:r>
              <a:rPr lang="ar-EG" sz="4000" b="1" dirty="0">
                <a:solidFill>
                  <a:srgbClr val="000000"/>
                </a:solidFill>
                <a:effectLst/>
              </a:rPr>
              <a:t>مجمع الآلهة الأوليمبي للميثولوجيا الإغريقية، كانت هيرا زوجة و أخت زيوس، و ربة الزواج. رُسمت شخصية هيرا لتكون ملكية و مهيبة. اشتُهرت هيرا بالمُشاغبة والغيرة على زوجها </a:t>
            </a:r>
            <a:r>
              <a:rPr lang="ar-EG" sz="4000" b="1" dirty="0" smtClean="0">
                <a:solidFill>
                  <a:srgbClr val="000000"/>
                </a:solidFill>
                <a:effectLst/>
              </a:rPr>
              <a:t>زيوس.</a:t>
            </a:r>
            <a:endParaRPr lang="en-US" sz="4000" b="1" dirty="0" smtClean="0">
              <a:solidFill>
                <a:srgbClr val="000000"/>
              </a:solidFill>
              <a:effectLst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228184" y="1360309"/>
            <a:ext cx="1728192" cy="50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Tahom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 (Arabic)" charset="0"/>
              </a:defRPr>
            </a:lvl9pPr>
          </a:lstStyle>
          <a:p>
            <a:pPr eaLnBrk="1" hangingPunct="1">
              <a:defRPr/>
            </a:pPr>
            <a:r>
              <a:rPr lang="ar-EG" sz="8000" b="1" dirty="0" smtClean="0">
                <a:solidFill>
                  <a:srgbClr val="000000"/>
                </a:solidFill>
                <a:effectLst/>
                <a:cs typeface="FS_Nice" pitchFamily="2" charset="-78"/>
              </a:rPr>
              <a:t>هيرا</a:t>
            </a:r>
            <a:endParaRPr lang="ar-EG" sz="8000" b="1" dirty="0">
              <a:solidFill>
                <a:srgbClr val="000000"/>
              </a:solidFill>
              <a:effectLst/>
              <a:cs typeface="FS_Nic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122084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88640"/>
            <a:ext cx="3506688" cy="586785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3906914" cy="590465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 bwMode="auto">
          <a:xfrm>
            <a:off x="2250222" y="6254552"/>
            <a:ext cx="4104456" cy="60344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cs typeface="+mj-cs"/>
              </a:rPr>
              <a:t>بعض أشكال هيرا</a:t>
            </a:r>
          </a:p>
        </p:txBody>
      </p:sp>
    </p:spTree>
    <p:extLst>
      <p:ext uri="{BB962C8B-B14F-4D97-AF65-F5344CB8AC3E}">
        <p14:creationId xmlns:p14="http://schemas.microsoft.com/office/powerpoint/2010/main" val="121460790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772400" cy="1143000"/>
          </a:xfrm>
        </p:spPr>
        <p:txBody>
          <a:bodyPr/>
          <a:lstStyle/>
          <a:p>
            <a:r>
              <a:rPr lang="ar-EG" b="1" dirty="0" smtClean="0"/>
              <a:t>شكراً لحسن استماعكم</a:t>
            </a:r>
            <a:endParaRPr lang="ar-EG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CC35FB-35F8-42C8-8111-E1C8FAC27F44}" type="datetime1">
              <a:rPr lang="en-US" b="1" smtClean="0"/>
              <a:pPr>
                <a:defRPr/>
              </a:pPr>
              <a:t>11/23/2020</a:t>
            </a:fld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AB7CF-2AC4-4009-8FB5-3691385C87A9}" type="slidenum">
              <a:rPr lang="ar-SA" b="1" smtClean="0"/>
              <a:pPr>
                <a:defRPr/>
              </a:pPr>
              <a:t>9</a:t>
            </a:fld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76888909"/>
      </p:ext>
    </p:extLst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تصميم افتراضي">
  <a:themeElements>
    <a:clrScheme name="تصميم افتراضي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Times New Roman (Arabic)"/>
      </a:majorFont>
      <a:minorFont>
        <a:latin typeface="Tahoma"/>
        <a:ea typeface="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Times New Roman (Arabic)"/>
      </a:majorFont>
      <a:minorFont>
        <a:latin typeface="Tahoma"/>
        <a:ea typeface="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356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تصميم افتراضي</vt:lpstr>
      <vt:lpstr>Textured</vt:lpstr>
      <vt:lpstr>2_Textured</vt:lpstr>
      <vt:lpstr>سوف نتعرف في هذه المحاضرات على</vt:lpstr>
      <vt:lpstr>أهداف المحاضرات</vt:lpstr>
      <vt:lpstr>Return of Temple Property</vt:lpstr>
      <vt:lpstr>Return of Temple Property</vt:lpstr>
      <vt:lpstr>المصطلحات والتوضيحات</vt:lpstr>
      <vt:lpstr>PowerPoint Presentation</vt:lpstr>
      <vt:lpstr>المصطلحات والتوضيحات</vt:lpstr>
      <vt:lpstr>PowerPoint Presentation</vt:lpstr>
      <vt:lpstr>شكراً لحسن استماعكم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>classic</dc:creator>
  <cp:lastModifiedBy>M</cp:lastModifiedBy>
  <cp:revision>281</cp:revision>
  <dcterms:created xsi:type="dcterms:W3CDTF">2008-02-24T18:27:54Z</dcterms:created>
  <dcterms:modified xsi:type="dcterms:W3CDTF">2020-11-23T07:19:09Z</dcterms:modified>
</cp:coreProperties>
</file>